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82372F-D039-462D-91B5-CF0F2A7D87A1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7FF37-5514-401B-9F29-A392F116168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2232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МАЛЫШИ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– умелые ручки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7854696" cy="1752600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i="1" dirty="0" smtClean="0">
                <a:solidFill>
                  <a:srgbClr val="7030A0"/>
                </a:solidFill>
              </a:rPr>
              <a:t>Учитель – логопед МБДОУ </a:t>
            </a:r>
            <a:r>
              <a:rPr lang="ru-RU" sz="1400" i="1" dirty="0" err="1" smtClean="0">
                <a:solidFill>
                  <a:srgbClr val="7030A0"/>
                </a:solidFill>
              </a:rPr>
              <a:t>д</a:t>
            </a:r>
            <a:r>
              <a:rPr lang="ru-RU" sz="1400" i="1" dirty="0" smtClean="0">
                <a:solidFill>
                  <a:srgbClr val="7030A0"/>
                </a:solidFill>
              </a:rPr>
              <a:t>/с «Березка»</a:t>
            </a:r>
          </a:p>
          <a:p>
            <a:r>
              <a:rPr lang="ru-RU" sz="1400" i="1" dirty="0" err="1" smtClean="0">
                <a:solidFill>
                  <a:srgbClr val="7030A0"/>
                </a:solidFill>
              </a:rPr>
              <a:t>Наберухина</a:t>
            </a:r>
            <a:r>
              <a:rPr lang="ru-RU" sz="1400" i="1" dirty="0" smtClean="0">
                <a:solidFill>
                  <a:srgbClr val="7030A0"/>
                </a:solidFill>
              </a:rPr>
              <a:t> Елена Николаевна</a:t>
            </a:r>
            <a:endParaRPr lang="ru-RU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Красный – это остановка.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Жёлтый – это подготовка.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зелёный – путь открыт.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машина снова мчит.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 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Дом\Desktop\книжка\SAM_16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xfrm rot="446772">
            <a:off x="3190079" y="1061205"/>
            <a:ext cx="5334411" cy="41732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649">
            <a:off x="466980" y="3089987"/>
            <a:ext cx="3283201" cy="298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91480"/>
            <a:ext cx="8229600" cy="29186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7030A0"/>
                </a:solidFill>
              </a:rPr>
              <a:t>Пирамидку собираю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По колечку одеваю.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Дом\Desktop\книжка\SAM_16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24589">
            <a:off x="1034851" y="2514600"/>
            <a:ext cx="2884885" cy="3846513"/>
          </a:xfrm>
          <a:prstGeom prst="rect">
            <a:avLst/>
          </a:prstGeom>
          <a:noFill/>
        </p:spPr>
      </p:pic>
      <p:pic>
        <p:nvPicPr>
          <p:cNvPr id="29699" name="Picture 3" descr="C:\Users\Дом\Desktop\книжка\SAM_16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26567">
            <a:off x="5223470" y="251460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7030A0"/>
                </a:solidFill>
              </a:rPr>
              <a:t>Вечерами землю укрывает мгла,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Ночь на синем небе звёздочку зажгла.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Крохотная звёздочка! Яркие лучи!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Путнику дорогу освети в ночи.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endParaRPr lang="ru-RU" sz="2200" b="1" i="1" dirty="0">
              <a:solidFill>
                <a:srgbClr val="7030A0"/>
              </a:solidFill>
            </a:endParaRPr>
          </a:p>
        </p:txBody>
      </p:sp>
      <p:pic>
        <p:nvPicPr>
          <p:cNvPr id="30722" name="Picture 2" descr="C:\Users\Дом\Desktop\книжка\SAM_16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30723" name="Picture 3" descr="C:\Users\Дом\Desktop\книжка\SAM_1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465278"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ru-RU" sz="1300" i="1" dirty="0" smtClean="0">
                <a:solidFill>
                  <a:srgbClr val="7030A0"/>
                </a:solidFill>
              </a:rPr>
              <a:t>Раз, два, три, четыре, пять,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Будем пальчики считать: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Первый мы зовём - большой,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Указательный - второй,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Средний палец - длинный самый,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А четвёртый - безымянный,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Ну а пятый - наш любимчик,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Самый маленький, мизинчик.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Сосчитай-ка их опять -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sz="1300" i="1" dirty="0" smtClean="0">
                <a:solidFill>
                  <a:srgbClr val="7030A0"/>
                </a:solidFill>
              </a:rPr>
              <a:t>Раз, два, три, четыре, пять!</a:t>
            </a:r>
            <a:br>
              <a:rPr lang="ru-RU" sz="1300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Дом\Desktop\книжка\SAM_16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119145" y="1056516"/>
            <a:ext cx="5263163" cy="417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7030A0"/>
                </a:solidFill>
              </a:rPr>
              <a:t>Развязались вдруг шнурки.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Как их завязать?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То ли спутать в узелки,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То ли маму звать…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Не могу пока шнурки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Завязать на бантики.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 Ручки-крючки не ловки —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r>
              <a:rPr lang="ru-RU" sz="1200" b="1" i="1" dirty="0" smtClean="0">
                <a:solidFill>
                  <a:srgbClr val="7030A0"/>
                </a:solidFill>
              </a:rPr>
              <a:t>Путаются пальчики.</a:t>
            </a:r>
            <a:br>
              <a:rPr lang="ru-RU" sz="1200" b="1" i="1" dirty="0" smtClean="0">
                <a:solidFill>
                  <a:srgbClr val="7030A0"/>
                </a:solidFill>
              </a:rPr>
            </a:br>
            <a:endParaRPr lang="ru-RU" sz="1200" b="1" i="1" dirty="0">
              <a:solidFill>
                <a:srgbClr val="7030A0"/>
              </a:solidFill>
            </a:endParaRPr>
          </a:p>
        </p:txBody>
      </p:sp>
      <p:pic>
        <p:nvPicPr>
          <p:cNvPr id="32770" name="Picture 2" descr="C:\Users\Дом\Desktop\книжка\SAM_16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36467"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32771" name="Picture 3" descr="C:\Users\Дом\Desktop\книжка\SAM_1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40386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478632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Сны про </a:t>
            </a:r>
            <a:r>
              <a:rPr lang="ru-RU" b="1" i="1" dirty="0" err="1">
                <a:solidFill>
                  <a:srgbClr val="7030A0"/>
                </a:solidFill>
              </a:rPr>
              <a:t>пазлы</a:t>
            </a:r>
            <a:r>
              <a:rPr lang="ru-RU" b="1" i="1" dirty="0">
                <a:solidFill>
                  <a:srgbClr val="7030A0"/>
                </a:solidFill>
              </a:rPr>
              <a:t> темной ночкой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Даже снятся по кусочкам.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Ты сперва их собери,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А потом уже смотри!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Дом\Desktop\книжка\SAM_1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38600" cy="3028950"/>
          </a:xfrm>
          <a:prstGeom prst="rect">
            <a:avLst/>
          </a:prstGeom>
          <a:noFill/>
        </p:spPr>
      </p:pic>
      <p:pic>
        <p:nvPicPr>
          <p:cNvPr id="33795" name="Picture 3" descr="C:\Users\Дом\Desktop\книжка\SAM_16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98749">
            <a:off x="5401052" y="247900"/>
            <a:ext cx="3325416" cy="4433888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4282" y="3357562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мотрите: это круг,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Немало есть кругов вокруг: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Монета - круг, и блюдце - круг,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солнце на картине - круг.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000100" y="4929198"/>
            <a:ext cx="4429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вот - квадрат. Он очень рад,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сложен словно на парад,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 </a:t>
            </a:r>
            <a:r>
              <a:rPr lang="ru-RU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строг: ведь у него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Равны все стороны его.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214910" y="5000636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треугольник что сказать?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не сложно описать,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как подобие крыла: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стороны и три угла.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Сколько домиков – смотри!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Нужно парочки найти!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C:\Users\Дом\Desktop\книжка\SAM_16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50627">
            <a:off x="323814" y="2292688"/>
            <a:ext cx="4038600" cy="3028950"/>
          </a:xfrm>
          <a:prstGeom prst="rect">
            <a:avLst/>
          </a:prstGeom>
          <a:noFill/>
        </p:spPr>
      </p:pic>
      <p:pic>
        <p:nvPicPr>
          <p:cNvPr id="34819" name="Picture 3" descr="C:\Users\Дом\Desktop\книжка\SAM_1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71528">
            <a:off x="4725706" y="3111193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348880"/>
            <a:ext cx="74328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Пояснительная записка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</a:rPr>
              <a:t>Пособие «Малыши – умелые ручки» предназначено для коррекционных занятий по развитию мелкой  моторики  детей младшего и среднего дошкольного возраста . Материал, содержащийся в пособии, имеет многофункциональный характер: формирует фонетико-фонематическую базу; развивает фразовую и связную речь, речевую моторику, общую и тонкую моторику пальцев; способствует сенсорному развитию; активизирует развитие высших психических функций, познавательной деятельности; учит играть с игрушками; формирует процесс социальной адаптации у детей. </a:t>
            </a:r>
          </a:p>
          <a:p>
            <a:r>
              <a:rPr lang="ru-RU" sz="1400" i="1" dirty="0" smtClean="0">
                <a:solidFill>
                  <a:srgbClr val="7030A0"/>
                </a:solidFill>
              </a:rPr>
              <a:t>Каждое задание  – это продуктивный  тренинг, успешно развивающий речевую деятельность детей в условиях высокого эмоционального комфорта. В пособии </a:t>
            </a:r>
            <a:r>
              <a:rPr lang="ru-RU" sz="1400" i="1" dirty="0">
                <a:solidFill>
                  <a:srgbClr val="7030A0"/>
                </a:solidFill>
              </a:rPr>
              <a:t>и</a:t>
            </a:r>
            <a:r>
              <a:rPr lang="ru-RU" sz="1400" i="1" dirty="0" smtClean="0">
                <a:solidFill>
                  <a:srgbClr val="7030A0"/>
                </a:solidFill>
              </a:rPr>
              <a:t>спользуются различные по фактуре материалы и разнообразные приемы. Работа с детьми будет эффективной лишь при условии систематического ее проведения с учетом возрастных особенностей детей и при постоянном поддержании интереса к занятиям.</a:t>
            </a:r>
          </a:p>
          <a:p>
            <a:r>
              <a:rPr lang="ru-RU" sz="1400" i="1" dirty="0" smtClean="0">
                <a:solidFill>
                  <a:srgbClr val="7030A0"/>
                </a:solidFill>
              </a:rPr>
              <a:t> Пособие включают в себя разнообразные игровые упражнения. Форма работы может быть разная: с целой группой детей, с небольшими подгруппами (3-4 ребенка) и индивидуально с каждым ребенком.</a:t>
            </a:r>
          </a:p>
          <a:p>
            <a:r>
              <a:rPr lang="ru-RU" sz="1400" i="1" dirty="0" smtClean="0">
                <a:solidFill>
                  <a:srgbClr val="7030A0"/>
                </a:solidFill>
              </a:rPr>
              <a:t>Данное пособие поможет развитию мелкой и общей моторики, а также речи детей, расширить их кругозор. </a:t>
            </a:r>
          </a:p>
          <a:p>
            <a:endParaRPr lang="ru-RU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Целью пособия является: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Формирование компонентов интеллектуальной и сенсорной готовности к школе через: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- Развитие мелкой моторики руки ребенка.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- Развитие слухового и зрительного внимания.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- Формирование мыслительных операций.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- Умение строить простые умозаключения.</a:t>
            </a:r>
          </a:p>
          <a:p>
            <a:pPr>
              <a:buNone/>
            </a:pPr>
            <a:endParaRPr lang="ru-RU" i="1" dirty="0" smtClean="0">
              <a:solidFill>
                <a:srgbClr val="7030A0"/>
              </a:solidFill>
            </a:endParaRPr>
          </a:p>
          <a:p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Развитие </a:t>
            </a:r>
            <a:r>
              <a:rPr lang="ru-RU" i="1" dirty="0" err="1" smtClean="0">
                <a:solidFill>
                  <a:srgbClr val="7030A0"/>
                </a:solidFill>
              </a:rPr>
              <a:t>тонкокоординированных</a:t>
            </a:r>
            <a:r>
              <a:rPr lang="ru-RU" i="1" dirty="0" smtClean="0">
                <a:solidFill>
                  <a:srgbClr val="7030A0"/>
                </a:solidFill>
              </a:rPr>
              <a:t> движений рук. Развитие слухового внимания и графического воспроизведения.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Развитие графических движений, зрительного восприятия, зрительно- моторных координации.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 Формировать  умения следовать устным инструкциям.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·  Развивать внимание, память, логическое и пространственное  воображение.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·  Развивать мелкую моторику  рук и глазомер.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·Развивать художественный вкус, творческие способности и фантазии детей.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·  Развивать у детей способность работать руками, приучать  к точным движениям пальцев.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·  Развивать пространственное воображение.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Воспитание </a:t>
            </a:r>
            <a:r>
              <a:rPr lang="ru-RU" i="1" dirty="0">
                <a:solidFill>
                  <a:srgbClr val="7030A0"/>
                </a:solidFill>
              </a:rPr>
              <a:t>старательности, аккуратности, самостоятельности и уверенности в своих умениях.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Ожидаемые результаты: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дети разовьют внимание,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память, мышление, пространственное воображение;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мелкую моторику рук и глазомер;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художественный вкус, творческие способности и фантазию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ля Березки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ля Берез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</a:rPr>
              <a:t>Паровозик </a:t>
            </a:r>
            <a:r>
              <a:rPr lang="ru-RU" sz="1400" i="1" dirty="0" err="1" smtClean="0">
                <a:solidFill>
                  <a:srgbClr val="7030A0"/>
                </a:solidFill>
              </a:rPr>
              <a:t>чух</a:t>
            </a:r>
            <a:r>
              <a:rPr lang="ru-RU" sz="1400" i="1" dirty="0" smtClean="0">
                <a:solidFill>
                  <a:srgbClr val="7030A0"/>
                </a:solidFill>
              </a:rPr>
              <a:t> – </a:t>
            </a:r>
            <a:r>
              <a:rPr lang="ru-RU" sz="1400" i="1" dirty="0" err="1" smtClean="0">
                <a:solidFill>
                  <a:srgbClr val="7030A0"/>
                </a:solidFill>
              </a:rPr>
              <a:t>чух</a:t>
            </a:r>
            <a:r>
              <a:rPr lang="ru-RU" sz="1400" i="1" dirty="0" smtClean="0">
                <a:solidFill>
                  <a:srgbClr val="7030A0"/>
                </a:solidFill>
              </a:rPr>
              <a:t> – </a:t>
            </a:r>
            <a:r>
              <a:rPr lang="ru-RU" sz="1400" i="1" dirty="0" err="1" smtClean="0">
                <a:solidFill>
                  <a:srgbClr val="7030A0"/>
                </a:solidFill>
              </a:rPr>
              <a:t>чух</a:t>
            </a:r>
            <a:r>
              <a:rPr lang="ru-RU" sz="1400" i="1" dirty="0" smtClean="0">
                <a:solidFill>
                  <a:srgbClr val="7030A0"/>
                </a:solidFill>
              </a:rPr>
              <a:t>,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Мчит по рельсам во весь дух,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В зоопарк зверей везет,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err="1" smtClean="0">
                <a:solidFill>
                  <a:srgbClr val="7030A0"/>
                </a:solidFill>
              </a:rPr>
              <a:t>Чух</a:t>
            </a:r>
            <a:r>
              <a:rPr lang="ru-RU" sz="1400" i="1" dirty="0" smtClean="0">
                <a:solidFill>
                  <a:srgbClr val="7030A0"/>
                </a:solidFill>
              </a:rPr>
              <a:t> – </a:t>
            </a:r>
            <a:r>
              <a:rPr lang="ru-RU" sz="1400" i="1" dirty="0" err="1" smtClean="0">
                <a:solidFill>
                  <a:srgbClr val="7030A0"/>
                </a:solidFill>
              </a:rPr>
              <a:t>чух</a:t>
            </a:r>
            <a:r>
              <a:rPr lang="ru-RU" sz="1400" i="1" dirty="0" smtClean="0">
                <a:solidFill>
                  <a:srgbClr val="7030A0"/>
                </a:solidFill>
              </a:rPr>
              <a:t>- </a:t>
            </a:r>
            <a:r>
              <a:rPr lang="ru-RU" sz="1400" i="1" dirty="0" err="1" smtClean="0">
                <a:solidFill>
                  <a:srgbClr val="7030A0"/>
                </a:solidFill>
              </a:rPr>
              <a:t>чух</a:t>
            </a:r>
            <a:r>
              <a:rPr lang="ru-RU" sz="1400" i="1" dirty="0" smtClean="0">
                <a:solidFill>
                  <a:srgbClr val="7030A0"/>
                </a:solidFill>
              </a:rPr>
              <a:t>, он им поет.      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endParaRPr lang="ru-RU" sz="1400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Вышло солнце из-за туч,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протянуло Кате луч.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Катя тронула рукою: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- Вот ты, солнышко, какое!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Users\Дом\Desktop\книжка\SAM_16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xfrm rot="420000">
            <a:off x="3187028" y="1123367"/>
            <a:ext cx="5342774" cy="410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Дом\Desktop\книжка\SAM_1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5217939" cy="589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296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МАЛЫШИ – умелые ручки</vt:lpstr>
      <vt:lpstr>Пояснительная записка </vt:lpstr>
      <vt:lpstr>Целью пособия является:  </vt:lpstr>
      <vt:lpstr>ЗАДАЧИ </vt:lpstr>
      <vt:lpstr>Ожидаемые результаты: </vt:lpstr>
      <vt:lpstr>Презентация PowerPoint</vt:lpstr>
      <vt:lpstr>Презентация PowerPoint</vt:lpstr>
      <vt:lpstr>Паровозик чух – чух – чух, Мчит по рельсам во весь дух, В зоопарк зверей везет, Чух – чух- чух, он им поет.       </vt:lpstr>
      <vt:lpstr>Презентация PowerPoint</vt:lpstr>
      <vt:lpstr>  Красный – это остановка. Жёлтый – это подготовка. А зелёный – путь открыт. И машина снова мчит.   </vt:lpstr>
      <vt:lpstr> Пирамидку собираю  По колечку одеваю. </vt:lpstr>
      <vt:lpstr>  Вечерами землю укрывает мгла, Ночь на синем небе звёздочку зажгла. Крохотная звёздочка! Яркие лучи! Путнику дорогу освети в ночи. </vt:lpstr>
      <vt:lpstr>Раз, два, три, четыре, пять, Будем пальчики считать: Первый мы зовём - большой, Указательный - второй, Средний палец - длинный самый, А четвёртый - безымянный, Ну а пятый - наш любимчик, Самый маленький, мизинчик. Сосчитай-ка их опять - Раз, два, три, четыре, пять!   </vt:lpstr>
      <vt:lpstr>Развязались вдруг шнурки. Как их завязать? То ли спутать в узелки, То ли маму звать… Не могу пока шнурки Завязать на бантики.  Ручки-крючки не ловки — Путаются пальчики. </vt:lpstr>
      <vt:lpstr>Презентация PowerPoint</vt:lpstr>
      <vt:lpstr>Сколько домиков – смотри! Нужно парочки найти!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МАЛЫШИ – умелые ручки</dc:title>
  <dc:creator>Дом</dc:creator>
  <cp:lastModifiedBy>Админ</cp:lastModifiedBy>
  <cp:revision>14</cp:revision>
  <dcterms:created xsi:type="dcterms:W3CDTF">2015-11-11T15:20:03Z</dcterms:created>
  <dcterms:modified xsi:type="dcterms:W3CDTF">2016-04-06T04:32:04Z</dcterms:modified>
</cp:coreProperties>
</file>